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65" r:id="rId12"/>
    <p:sldId id="267" r:id="rId13"/>
    <p:sldId id="268" r:id="rId14"/>
    <p:sldId id="269" r:id="rId15"/>
    <p:sldId id="270" r:id="rId16"/>
    <p:sldId id="276" r:id="rId17"/>
    <p:sldId id="277" r:id="rId18"/>
    <p:sldId id="271" r:id="rId19"/>
    <p:sldId id="272" r:id="rId20"/>
    <p:sldId id="273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247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1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4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5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4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7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4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45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2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6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9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C907F-73CF-4A11-BF1B-AAA2454782BD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A22A7-4A33-42E1-9BD8-A62433595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1"/>
            <a:ext cx="7924800" cy="207645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ΔΙΑΤΛΑΝΤΙΚΗ ΣΥΜΦΩΝΙΑ ΕΜΠΟΡΙΟΥ ΚΑΙ ΕΠΕΝΔΥΣΕΩΝ(</a:t>
            </a:r>
            <a:r>
              <a:rPr lang="en-US" dirty="0" smtClean="0"/>
              <a:t>TTIP): </a:t>
            </a:r>
            <a:r>
              <a:rPr lang="el-GR" dirty="0" smtClean="0"/>
              <a:t>ΑΠΕΙΛΗ ΓΙΑ ΤΗΝ ΜΕΣΟΓΕΙΑΚΗ ΔΙΑΤΡΟΦΗ ΚΑΙ </a:t>
            </a:r>
            <a:r>
              <a:rPr lang="el-GR" dirty="0" smtClean="0"/>
              <a:t>ΤΙΣ ΕΞΑΓΩΓΕΣ ΕΛΑΙΟΛΑΔΟΥ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Νίκος Κατσαρός</a:t>
            </a:r>
          </a:p>
          <a:p>
            <a:r>
              <a:rPr lang="el-GR" dirty="0" err="1" smtClean="0"/>
              <a:t>Επιστ.Συνεργάτης</a:t>
            </a:r>
            <a:r>
              <a:rPr lang="el-GR" dirty="0" smtClean="0"/>
              <a:t> ΕΚΕΦΕ ΔΗΜΟΚΡΙΤΟΣ</a:t>
            </a:r>
          </a:p>
          <a:p>
            <a:r>
              <a:rPr lang="el-GR" dirty="0" err="1" smtClean="0"/>
              <a:t>Π.Πρόεδρος</a:t>
            </a:r>
            <a:r>
              <a:rPr lang="el-GR" dirty="0" smtClean="0"/>
              <a:t> </a:t>
            </a:r>
            <a:r>
              <a:rPr lang="el-GR" dirty="0" err="1" smtClean="0"/>
              <a:t>Ενωσης</a:t>
            </a:r>
            <a:r>
              <a:rPr lang="el-GR" dirty="0" smtClean="0"/>
              <a:t> Ελλήνων Χημικών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609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2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ΕΡΓΑΤΙΚΑ ΔΙΚΑΙΩΜΑΤΑ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δικαιώματα των εργατών συνδικαλισμός κλπ. είναι περιορισμένα στις ΗΠΑ με ενδεχόμενο επιχειρήσεις να μεταφερθούν στις ΗΠΑ ή και χώρες με περιορισμένα εργατικά </a:t>
            </a:r>
            <a:r>
              <a:rPr lang="el-GR" dirty="0" err="1" smtClean="0"/>
              <a:t>δικαιώματα.Οι</a:t>
            </a:r>
            <a:r>
              <a:rPr lang="el-GR" dirty="0" smtClean="0"/>
              <a:t> ατομικές συμβάσεις </a:t>
            </a:r>
            <a:r>
              <a:rPr lang="el-GR" dirty="0" err="1" smtClean="0"/>
              <a:t>εργαίας</a:t>
            </a:r>
            <a:r>
              <a:rPr lang="el-GR" dirty="0" smtClean="0"/>
              <a:t> θα επικρατήσουν των συλλογικών συμβάσεων.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00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ΔΗΜΟΚΡΑΤΙΑ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ΤΤΙΡ αποτελεί την μεγαλύτερη απειλή στην </a:t>
            </a:r>
            <a:r>
              <a:rPr lang="el-GR" dirty="0" err="1" smtClean="0"/>
              <a:t>Δημοκρατία.Ενας</a:t>
            </a:r>
            <a:r>
              <a:rPr lang="el-GR" dirty="0" smtClean="0"/>
              <a:t> από τους κύριους στόχους του ΤΤΙΡ είναι το </a:t>
            </a:r>
            <a:r>
              <a:rPr lang="en-US" dirty="0" smtClean="0"/>
              <a:t>ISDS (Investor State Dispute Settlement) </a:t>
            </a:r>
            <a:r>
              <a:rPr lang="el-GR" dirty="0" smtClean="0"/>
              <a:t>Διακανονισμός  Διαφωνίας μεταξύ Επενδυτή και </a:t>
            </a:r>
            <a:r>
              <a:rPr lang="el-GR" dirty="0" err="1" smtClean="0"/>
              <a:t>Πολιτείας.Με</a:t>
            </a:r>
            <a:r>
              <a:rPr lang="el-GR" dirty="0" smtClean="0"/>
              <a:t> την Συμφωνία αυτή η πολυεθνική εταιρεία μπορεί να </a:t>
            </a:r>
            <a:r>
              <a:rPr lang="el-GR" dirty="0" err="1" smtClean="0"/>
              <a:t>μυνήσει</a:t>
            </a:r>
            <a:r>
              <a:rPr lang="el-GR" dirty="0" smtClean="0"/>
              <a:t>  το  Κράτος για </a:t>
            </a:r>
            <a:r>
              <a:rPr lang="el-GR" dirty="0" err="1" smtClean="0"/>
              <a:t>διαφυγώντα</a:t>
            </a:r>
            <a:r>
              <a:rPr lang="el-GR" dirty="0" smtClean="0"/>
              <a:t> κέρδη.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9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ΔΗΜΟΚΡΑΤΙΑ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Συμφωνία αυτή ήδη υπάρχει σε Διμερείς Συνεργασίες μεταξύ Κρατών και επενδυτών.</a:t>
            </a:r>
          </a:p>
          <a:p>
            <a:r>
              <a:rPr lang="el-GR" dirty="0" smtClean="0"/>
              <a:t>Πρόσφατα η Σουηδική εταιρεία ενέργειας </a:t>
            </a:r>
            <a:r>
              <a:rPr lang="en-US" dirty="0" err="1" smtClean="0"/>
              <a:t>Vattenfall</a:t>
            </a:r>
            <a:r>
              <a:rPr lang="el-GR" dirty="0" smtClean="0"/>
              <a:t> </a:t>
            </a:r>
            <a:r>
              <a:rPr lang="el-GR" dirty="0" err="1" smtClean="0"/>
              <a:t>μύνησε</a:t>
            </a:r>
            <a:r>
              <a:rPr lang="el-GR" dirty="0" smtClean="0"/>
              <a:t> την Γερμανική κυβέρνηση για δισ. Ευρώ επειδή η κυβέρνηση αποφάσισε να κλείσει σταδιακά όλους τους πυρηνικούς αντιδραστήρες, μετά το π</a:t>
            </a:r>
            <a:r>
              <a:rPr lang="el-GR" dirty="0"/>
              <a:t>υ</a:t>
            </a:r>
            <a:r>
              <a:rPr lang="el-GR" dirty="0" smtClean="0"/>
              <a:t>ρηνικό </a:t>
            </a:r>
            <a:r>
              <a:rPr lang="el-GR" dirty="0"/>
              <a:t>α</a:t>
            </a:r>
            <a:r>
              <a:rPr lang="el-GR" dirty="0" smtClean="0"/>
              <a:t>τύχημα στην  </a:t>
            </a:r>
            <a:r>
              <a:rPr lang="en-US" dirty="0" smtClean="0"/>
              <a:t>Fukushima.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04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ΔΗΜΟΚΡΑΤΙΑ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Γαλλική εταιρεία επέτυχε σημαντική αποζημίωση από την Αργεντινή όταν η κυβέρνηση κράτησε σταθερή την τιμή του νερού και μειώθηκε το κέρδος της εταιρείας.</a:t>
            </a:r>
          </a:p>
          <a:p>
            <a:r>
              <a:rPr lang="el-GR" dirty="0" smtClean="0"/>
              <a:t>Ολλανδική εταιρεία προσέφυγε κατά της κυβέρνησης της Σλοβακίας όταν αυτή </a:t>
            </a:r>
            <a:r>
              <a:rPr lang="el-GR" dirty="0" err="1" smtClean="0"/>
              <a:t>επανακρατικοποίησε</a:t>
            </a:r>
            <a:r>
              <a:rPr lang="el-GR" dirty="0" smtClean="0"/>
              <a:t> μέρος του ασφαλιστικού συστήματος.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58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ΔΗΜΟΚΡΑΤΙΑ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Η καπνοβιομηχανία </a:t>
            </a:r>
            <a:r>
              <a:rPr lang="en-US" dirty="0" smtClean="0"/>
              <a:t>Philip Morris</a:t>
            </a:r>
            <a:r>
              <a:rPr lang="el-GR" dirty="0" smtClean="0"/>
              <a:t> προσέφυγε</a:t>
            </a:r>
            <a:r>
              <a:rPr lang="en-US" dirty="0" smtClean="0"/>
              <a:t> </a:t>
            </a:r>
            <a:r>
              <a:rPr lang="el-GR" dirty="0" smtClean="0"/>
              <a:t>κατά της </a:t>
            </a:r>
            <a:r>
              <a:rPr lang="el-GR" dirty="0" err="1" smtClean="0"/>
              <a:t>Ουραγουάης</a:t>
            </a:r>
            <a:r>
              <a:rPr lang="el-GR" dirty="0" smtClean="0"/>
              <a:t> όταν έβαλε υγειονομικές προειδοποιήσεις στα πακέτα των τσιγάρων.</a:t>
            </a:r>
          </a:p>
          <a:p>
            <a:r>
              <a:rPr lang="el-GR" dirty="0" smtClean="0"/>
              <a:t>Η καπνοβιομηχανία </a:t>
            </a:r>
            <a:r>
              <a:rPr lang="en-US" dirty="0" smtClean="0"/>
              <a:t>Philip Morris </a:t>
            </a:r>
            <a:r>
              <a:rPr lang="el-GR" dirty="0" smtClean="0"/>
              <a:t>προσέφυγε κατά της κυβέρνησης της Αυστραλίας όταν νομοθέτησε την απλή συσκευασία στα πακέτα τσιγάρων.</a:t>
            </a:r>
          </a:p>
          <a:p>
            <a:r>
              <a:rPr lang="el-GR" dirty="0" smtClean="0"/>
              <a:t>Υπάρχουν περισσότερες από 100 τέτοιες περιπτώσεις που </a:t>
            </a:r>
            <a:r>
              <a:rPr lang="el-GR" dirty="0" err="1" smtClean="0"/>
              <a:t>βρίσκωνται</a:t>
            </a:r>
            <a:r>
              <a:rPr lang="el-GR" dirty="0" smtClean="0"/>
              <a:t> στα δικαστήρια.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19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ΔΗΜΟΚΡΑΤΙΑ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λέμε δικαστήρια εννοούμε ειδικές επιτροπές δικηγόρων και εμπειρογνωμόνων που τον κύριο λόγω στην </a:t>
            </a:r>
            <a:r>
              <a:rPr lang="el-GR" dirty="0" err="1" smtClean="0"/>
              <a:t>συνθεσή</a:t>
            </a:r>
            <a:r>
              <a:rPr lang="el-GR" dirty="0" smtClean="0"/>
              <a:t> τους </a:t>
            </a:r>
            <a:r>
              <a:rPr lang="el-GR" dirty="0" err="1" smtClean="0"/>
              <a:t>εχουν</a:t>
            </a:r>
            <a:r>
              <a:rPr lang="el-GR" dirty="0" smtClean="0"/>
              <a:t> οι πολυεθνικές εταιρείες.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96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CETA,TiSA,TPA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CETA (Comprehensive Economic and Trade Agreement)</a:t>
            </a:r>
            <a:r>
              <a:rPr lang="el-GR" dirty="0" smtClean="0"/>
              <a:t> είναι η </a:t>
            </a:r>
            <a:r>
              <a:rPr lang="el-GR" dirty="0"/>
              <a:t> </a:t>
            </a:r>
            <a:r>
              <a:rPr lang="el-GR" dirty="0" smtClean="0"/>
              <a:t>Εμπορική Συμφωνία μεταξύ Ε.Ε. και Καναδά για να χαλαρώσουν οι </a:t>
            </a:r>
            <a:r>
              <a:rPr lang="el-GR" dirty="0" err="1" smtClean="0"/>
              <a:t>δασμοί,οι</a:t>
            </a:r>
            <a:r>
              <a:rPr lang="el-GR" dirty="0" smtClean="0"/>
              <a:t> κανόνες ασφάλειας </a:t>
            </a:r>
            <a:r>
              <a:rPr lang="el-GR" dirty="0" err="1" smtClean="0"/>
              <a:t>τροφίμων.συλλογικές</a:t>
            </a:r>
            <a:r>
              <a:rPr lang="el-GR" dirty="0" smtClean="0"/>
              <a:t> συμβάσεις εργασίας </a:t>
            </a:r>
            <a:r>
              <a:rPr lang="el-GR" dirty="0" err="1" smtClean="0"/>
              <a:t>κλπ.Περισσότερες</a:t>
            </a:r>
            <a:r>
              <a:rPr lang="el-GR" dirty="0" smtClean="0"/>
              <a:t> πληροφορίες για την Συμφωνία αυτή που βρίσκεται ήδη σε πιλοτική </a:t>
            </a:r>
            <a:r>
              <a:rPr lang="el-GR" dirty="0" err="1" smtClean="0"/>
              <a:t>εφαρμογή.Περισσότερες</a:t>
            </a:r>
            <a:r>
              <a:rPr lang="el-GR" dirty="0" smtClean="0"/>
              <a:t> πληροφορίες για την </a:t>
            </a:r>
            <a:r>
              <a:rPr lang="en-US" dirty="0" smtClean="0"/>
              <a:t>CETA </a:t>
            </a:r>
            <a:r>
              <a:rPr lang="el-GR" dirty="0" smtClean="0"/>
              <a:t>μπορείτε να </a:t>
            </a:r>
            <a:r>
              <a:rPr lang="el-GR" dirty="0" err="1" smtClean="0"/>
              <a:t>βρήτε</a:t>
            </a:r>
            <a:r>
              <a:rPr lang="el-GR" dirty="0" smtClean="0"/>
              <a:t> στην ιστοσελίδα</a:t>
            </a:r>
            <a:r>
              <a:rPr lang="en-US" dirty="0" smtClean="0"/>
              <a:t>: http://ec.europa.eu/trade/policy/in-focus/ceta/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076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CETA,TiSA,TPA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TiSA</a:t>
            </a:r>
            <a:r>
              <a:rPr lang="en-US" dirty="0" smtClean="0"/>
              <a:t> (Trade in Services Agreement) </a:t>
            </a:r>
            <a:r>
              <a:rPr lang="el-GR" dirty="0" smtClean="0"/>
              <a:t>είναι η Εμπορική Συμφωνία Ε.Ε. και </a:t>
            </a:r>
            <a:r>
              <a:rPr lang="el-GR" dirty="0" err="1" smtClean="0"/>
              <a:t>Ιαπωνίας,Αυστραλίας,Ινδίας,ΗΠΑ,Κορέας</a:t>
            </a:r>
            <a:r>
              <a:rPr lang="el-GR" dirty="0" smtClean="0"/>
              <a:t> και 18 άλλων χωρών για χαλάρωση των Κανονισμών που αφορούν την παροχή υπηρεσιών  στις εμπορικές συναλλαγές.</a:t>
            </a:r>
          </a:p>
          <a:p>
            <a:r>
              <a:rPr lang="el-GR" dirty="0" smtClean="0"/>
              <a:t>ΤΡΑ (</a:t>
            </a:r>
            <a:r>
              <a:rPr lang="en-US" dirty="0" smtClean="0"/>
              <a:t>Trans Pacific Agreement) </a:t>
            </a:r>
            <a:r>
              <a:rPr lang="el-GR" dirty="0" smtClean="0"/>
              <a:t>είναι η Εμπορική συμφωνία που υπεγράφη μεταξύ ΗΠΑ και 16 χωρών του Ειρηνικού,Αυστραλία,Κορέα,Ταίβάν,Ινδία,Φιλλιπίνες,Ιαπωνία,Ταυλάνδη,Βιετνάμ, κλπ.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582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ΔΙΑΔΙΚΑΣΙΑ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η Συμφωνία φθάσει στην τελική της μορφή θα πρέπει να περάσει από τρία στάδια για να εγκριθεί.</a:t>
            </a:r>
          </a:p>
          <a:p>
            <a:r>
              <a:rPr lang="el-GR" dirty="0" smtClean="0"/>
              <a:t>1. Το </a:t>
            </a:r>
            <a:r>
              <a:rPr lang="el-GR" dirty="0" err="1" smtClean="0"/>
              <a:t>Ευρωπαίκό</a:t>
            </a:r>
            <a:r>
              <a:rPr lang="el-GR" dirty="0" smtClean="0"/>
              <a:t> Συμβούλιο ,</a:t>
            </a:r>
            <a:r>
              <a:rPr lang="el-GR" dirty="0" err="1" smtClean="0"/>
              <a:t>οπου</a:t>
            </a:r>
            <a:r>
              <a:rPr lang="el-GR" dirty="0" smtClean="0"/>
              <a:t> μετέχουν οι αρμόδιοι υπουργοί και η απόφαση πρέπει να είναι ομόφωνη.</a:t>
            </a:r>
          </a:p>
          <a:p>
            <a:r>
              <a:rPr lang="el-GR" dirty="0" smtClean="0"/>
              <a:t>2.Το </a:t>
            </a:r>
            <a:r>
              <a:rPr lang="el-GR" dirty="0" err="1" smtClean="0"/>
              <a:t>Ευρωπαίκό</a:t>
            </a:r>
            <a:r>
              <a:rPr lang="el-GR" dirty="0" smtClean="0"/>
              <a:t> Κοινοβούλιο ,το οποίο μπορεί να προτείνει αλλά όχι να επιβάλει αλλαγές.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744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3.Τα Κρατικά Κοινοβούλια.</a:t>
            </a:r>
          </a:p>
          <a:p>
            <a:r>
              <a:rPr lang="el-GR" dirty="0" smtClean="0"/>
              <a:t>Όταν η Συμφωνία ολοκληρωθεί το 2016 θα υποβληθεί για </a:t>
            </a:r>
            <a:r>
              <a:rPr lang="el-GR" dirty="0"/>
              <a:t>έ</a:t>
            </a:r>
            <a:r>
              <a:rPr lang="el-GR" dirty="0" smtClean="0"/>
              <a:t>γκριση στο Συμβούλιο της Ε.Ε. ,το Ευρωκοινοβούλιο  και τα </a:t>
            </a:r>
            <a:r>
              <a:rPr lang="el-GR" dirty="0"/>
              <a:t>Κ</a:t>
            </a:r>
            <a:r>
              <a:rPr lang="el-GR" dirty="0" smtClean="0"/>
              <a:t>ρατικά Κοινοβούλια όπως αναφέρθηκε.</a:t>
            </a:r>
          </a:p>
          <a:p>
            <a:r>
              <a:rPr lang="el-GR" dirty="0" smtClean="0"/>
              <a:t>ΓΡΗΓΟΡΕΙΤΕ</a:t>
            </a:r>
          </a:p>
          <a:p>
            <a:r>
              <a:rPr lang="el-GR" dirty="0" smtClean="0"/>
              <a:t>34 Δήμοι της χώρας ,μεταξύ αυτών </a:t>
            </a:r>
            <a:r>
              <a:rPr lang="el-GR" dirty="0" err="1" smtClean="0"/>
              <a:t>Ηράκλειο,Βόλος,κέρκυρα,Περιφέρεια</a:t>
            </a:r>
            <a:r>
              <a:rPr lang="el-GR" dirty="0" smtClean="0"/>
              <a:t> </a:t>
            </a:r>
            <a:r>
              <a:rPr lang="el-GR" dirty="0" err="1"/>
              <a:t>Α</a:t>
            </a:r>
            <a:r>
              <a:rPr lang="el-GR" dirty="0" err="1" smtClean="0"/>
              <a:t>ττικής,Περιστέρι</a:t>
            </a:r>
            <a:r>
              <a:rPr lang="el-GR" dirty="0" smtClean="0"/>
              <a:t>, κλπ. </a:t>
            </a:r>
            <a:r>
              <a:rPr lang="el-GR" dirty="0" err="1"/>
              <a:t>κ</a:t>
            </a:r>
            <a:r>
              <a:rPr lang="el-GR" dirty="0" err="1" smtClean="0"/>
              <a:t>υρήχθηκαν</a:t>
            </a:r>
            <a:r>
              <a:rPr lang="el-GR" dirty="0" smtClean="0"/>
              <a:t> ζώνες ελεύθερες από ΤΤΙΡ.Η κίνηση αυτή είναι συμβολικού χαρακτήρα, δεν παύει όμως να αποτελεί ένα τρόπο πίεσης και έκφρασης.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06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Το ΤΤΙΡ είναι μία σειρά εμπορικών διαπραγματεύσεων που </a:t>
            </a:r>
            <a:r>
              <a:rPr lang="el-GR" dirty="0" err="1" smtClean="0"/>
              <a:t>διεξάγωνται</a:t>
            </a:r>
            <a:r>
              <a:rPr lang="el-GR" dirty="0" smtClean="0"/>
              <a:t> μεταξύ ΗΠΑ και Ε.Ε. με απόλυτη μυστικότητα.</a:t>
            </a:r>
          </a:p>
          <a:p>
            <a:r>
              <a:rPr lang="el-GR" dirty="0" smtClean="0"/>
              <a:t>Η Διμερής αυτή Συμφωνία αποβλέπει στην χαλάρωση των Κανονισμών που αφορούν το Εμπόριο ,όπως η ασφάλεια των </a:t>
            </a:r>
            <a:r>
              <a:rPr lang="el-GR" dirty="0" err="1" smtClean="0"/>
              <a:t>τροφίμων.η</a:t>
            </a:r>
            <a:r>
              <a:rPr lang="el-GR" dirty="0" smtClean="0"/>
              <a:t> προστασία του περιβάλλοντος, οι διατραπεζικές συναλλαγές,  η αυτοκυριαρχία των εθνών 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686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ΤΤΙΡ¨10 ΛΟΓΟΙ ΝΑ ΑΝΤΙΔΡΑΣΟΥΜΕ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1.ΤΤΙΡ ΕΙΝΑΙ ΑΠΕΙΛΗ ΓΙΑ ΤΗΝ ΔΗΜΟΚΡΑΤΙΑ</a:t>
            </a:r>
          </a:p>
          <a:p>
            <a:r>
              <a:rPr lang="el-GR" dirty="0" smtClean="0"/>
              <a:t>2.ΤΤΙΡ  ΕΙΝΑΙ ΑΠΕΙΛΗ ΓΙΑ ΤΙΣ ΔΗΜΟΣΙΕΣ ΥΠΗΡΕΣΙΕΣ ΚΟΙΝΗΣ ΩΦΕΛΕΙΑΣ.</a:t>
            </a:r>
          </a:p>
          <a:p>
            <a:r>
              <a:rPr lang="el-GR" dirty="0" smtClean="0"/>
              <a:t>3.ΤΤΙΡ ΕΊΝΑΙ ΑΠΕΙΛΗ ΓΙΑ ΤΗΝ ΑΣΦΑΛΕΙΑ ΤΩΝ ΤΡΟΦΙΜΩΝ</a:t>
            </a:r>
          </a:p>
          <a:p>
            <a:r>
              <a:rPr lang="el-GR" dirty="0" smtClean="0"/>
              <a:t>4.ΤΤΙΡ ΕΊΝΑΙ ΑΠΕΙΛΗ ΓΙΑ ΤΟ ΠΕΡΙΒΑΛΛΟΝ</a:t>
            </a:r>
          </a:p>
          <a:p>
            <a:r>
              <a:rPr lang="el-GR" dirty="0" smtClean="0"/>
              <a:t>5.ΤΤΙΡ ΕΙΝΑΙ ΑΠΕΙΛΗ ΓΙΑ ΤΟ ΚΛΙΜΑ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77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TTIP: 10 </a:t>
            </a:r>
            <a:r>
              <a:rPr lang="el-GR" dirty="0" smtClean="0"/>
              <a:t>ΛΟΓΟΙ ΝΑ ΑΝΤΙΔΡΑΣΟΥΜΕ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6.ΤΤΙΡ ΕΙΝΑΙ ΑΠΕΙΛΗ ΓΙΑ ΤΑ ΠΡΟΣΩΠΙΚΑ  ΔΕΔΟΜΕΝΑ</a:t>
            </a:r>
          </a:p>
          <a:p>
            <a:r>
              <a:rPr lang="el-GR" dirty="0" smtClean="0"/>
              <a:t>7.ΤΤΙΡ ΕΙΝΑΙ ΑΠΕΙΛΗ ΓΙΑ ΤΟΝ ΤΟΝ ΟΙΚΟΝΟΜΙΚΟ ΕΛΕΓΧΟ</a:t>
            </a:r>
          </a:p>
          <a:p>
            <a:r>
              <a:rPr lang="el-GR" dirty="0" smtClean="0"/>
              <a:t>8.ΤΤΙΡ  ΠΡΟΕΤΟΙΜΑΖΕΤΑΙ ΜΕ ΑΚΡΑ ΜΥΣΤΙΚΟΤΗΤΑ</a:t>
            </a:r>
          </a:p>
          <a:p>
            <a:r>
              <a:rPr lang="el-GR" dirty="0" smtClean="0"/>
              <a:t>9.ΤΤΙΡ ΕΊΝΑΙ ΑΠΕΙΛΗ ΓΙΑ ΤΑ ΔΙΚΑΙΩΜΑΤΑ ΤΩΝ ΕΡΓΑΤΩΝ</a:t>
            </a:r>
          </a:p>
          <a:p>
            <a:r>
              <a:rPr lang="el-GR" dirty="0" smtClean="0"/>
              <a:t>10.ΤΤΙΡ ΕΊΝΑΙ ΕΠΙΚΙΝΔΥΝΟ ΔΙΟΤΙ ΜΠΟΡΕΙ ΝΑ ΑΠΟΤΕΛΕΣΕΙ ΠΑΓΚΟΣΜΙΟ ΠΡΟΤΥΠΟ ΚΥΡΙΑΡΧΙΑΣ ΤΩΝ ΠΟΛΥΕΘΝΙΚΩΝ ΕΤΑΙΡΕΙΩΝ.</a:t>
            </a:r>
          </a:p>
          <a:p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1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 . ΔΗΜΟΣΙΕΣ ΥΠΗΡΕΣΙΕΣ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Σύστημα </a:t>
            </a:r>
            <a:r>
              <a:rPr lang="el-GR" dirty="0" err="1" smtClean="0"/>
              <a:t>Υγειας</a:t>
            </a:r>
            <a:r>
              <a:rPr lang="el-GR" dirty="0"/>
              <a:t> </a:t>
            </a:r>
            <a:r>
              <a:rPr lang="en-US" dirty="0" smtClean="0"/>
              <a:t>: </a:t>
            </a:r>
            <a:r>
              <a:rPr lang="el-GR" dirty="0" err="1" smtClean="0"/>
              <a:t>ιδιωτικοποιείται.Παρά</a:t>
            </a:r>
            <a:r>
              <a:rPr lang="el-GR" dirty="0" smtClean="0"/>
              <a:t>  κάποιες διαψεύσεις ο Υπουργός Υγείας του Ηνωμένου Βασιλείου </a:t>
            </a:r>
            <a:r>
              <a:rPr lang="en-US" dirty="0" smtClean="0"/>
              <a:t>Lord Livingston  </a:t>
            </a:r>
            <a:r>
              <a:rPr lang="el-GR" dirty="0" smtClean="0"/>
              <a:t>παραδέχθηκε ότι η Δημόσια Υγεία είναι στο τραπέζι των διαπραγματεύσεων.</a:t>
            </a:r>
          </a:p>
          <a:p>
            <a:r>
              <a:rPr lang="el-GR" dirty="0" smtClean="0"/>
              <a:t>Παιδεία.</a:t>
            </a:r>
          </a:p>
          <a:p>
            <a:r>
              <a:rPr lang="el-GR" dirty="0" smtClean="0"/>
              <a:t>Υπηρεσίες Παροχής Νερού.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310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ΤΡΟΦΙΜΑ ΚΑΙ ΠΕΡΙΒΑΛΛΟΝ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Μεταλλαγμένα τρόφιμα (ΓΤΤ}</a:t>
            </a:r>
          </a:p>
          <a:p>
            <a:r>
              <a:rPr lang="el-GR" dirty="0" err="1" smtClean="0"/>
              <a:t>Κλωνοποιημένα</a:t>
            </a:r>
            <a:r>
              <a:rPr lang="el-GR" dirty="0" smtClean="0"/>
              <a:t> τρόφιμα.</a:t>
            </a:r>
          </a:p>
          <a:p>
            <a:r>
              <a:rPr lang="el-GR" dirty="0" smtClean="0"/>
              <a:t>Λειτουργικά τρόφιμα.</a:t>
            </a:r>
          </a:p>
          <a:p>
            <a:pPr marL="0" indent="0">
              <a:buNone/>
            </a:pPr>
            <a:r>
              <a:rPr lang="el-GR" dirty="0" smtClean="0"/>
              <a:t>    Σχέση</a:t>
            </a:r>
            <a:r>
              <a:rPr lang="en-US" dirty="0" smtClean="0"/>
              <a:t> CODEX ALIMENTARIUS</a:t>
            </a:r>
            <a:r>
              <a:rPr lang="el-GR" dirty="0" smtClean="0"/>
              <a:t> και ΠΟΕ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 smtClean="0"/>
              <a:t>Κατάργηση τροφίμων ΠΟΠ και ΠΓΕ</a:t>
            </a:r>
          </a:p>
          <a:p>
            <a:r>
              <a:rPr lang="el-GR" dirty="0" smtClean="0"/>
              <a:t>Πρόσθετα στα τρόφιμα</a:t>
            </a:r>
          </a:p>
          <a:p>
            <a:r>
              <a:rPr lang="el-GR" dirty="0" err="1" smtClean="0"/>
              <a:t>Υπερτροφές</a:t>
            </a:r>
            <a:r>
              <a:rPr lang="el-GR" dirty="0" smtClean="0"/>
              <a:t>(</a:t>
            </a:r>
            <a:r>
              <a:rPr lang="en-US" dirty="0" smtClean="0"/>
              <a:t>Superfoods)</a:t>
            </a:r>
          </a:p>
          <a:p>
            <a:r>
              <a:rPr lang="el-GR" dirty="0" smtClean="0"/>
              <a:t>Ορμόνες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131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ΤΡΟΦΙΜΑ ΚΑΙ ΠΕΡΙΒΑΛΛΟΝ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err="1" smtClean="0"/>
              <a:t>Υπολλείματα</a:t>
            </a:r>
            <a:r>
              <a:rPr lang="el-GR" dirty="0" smtClean="0"/>
              <a:t> βαρέων μετάλλων</a:t>
            </a:r>
            <a:endParaRPr lang="en-US" dirty="0" smtClean="0"/>
          </a:p>
          <a:p>
            <a:r>
              <a:rPr lang="el-GR" dirty="0" smtClean="0"/>
              <a:t>Συμπληρώματα διατροφής</a:t>
            </a:r>
          </a:p>
          <a:p>
            <a:r>
              <a:rPr lang="el-GR" dirty="0" smtClean="0"/>
              <a:t>Φθορίωση του νερού</a:t>
            </a:r>
          </a:p>
          <a:p>
            <a:r>
              <a:rPr lang="el-GR" dirty="0" err="1" smtClean="0"/>
              <a:t>Ορια</a:t>
            </a:r>
            <a:r>
              <a:rPr lang="el-GR" dirty="0" smtClean="0"/>
              <a:t> ασφαλείας πόσιμου νερού</a:t>
            </a:r>
          </a:p>
          <a:p>
            <a:r>
              <a:rPr lang="en-US" dirty="0" smtClean="0"/>
              <a:t>REACH REGULATIONS</a:t>
            </a:r>
            <a:r>
              <a:rPr lang="el-GR" dirty="0" smtClean="0"/>
              <a:t>,Στην Ε.Ε. μία εταιρεία πρέπει να </a:t>
            </a:r>
            <a:r>
              <a:rPr lang="el-GR" dirty="0" err="1" smtClean="0"/>
              <a:t>αποδείξη</a:t>
            </a:r>
            <a:r>
              <a:rPr lang="el-GR" dirty="0" smtClean="0"/>
              <a:t> ότι μια ουσία είναι ασφαλής πριν κυκλοφορήσει στην </a:t>
            </a:r>
            <a:r>
              <a:rPr lang="el-GR" dirty="0" err="1" smtClean="0"/>
              <a:t>αγορά,στις</a:t>
            </a:r>
            <a:r>
              <a:rPr lang="el-GR" dirty="0" smtClean="0"/>
              <a:t> ΗΠΑ ισχύει το </a:t>
            </a:r>
            <a:r>
              <a:rPr lang="el-GR" dirty="0" err="1" smtClean="0"/>
              <a:t>αντίθετο,κάθε</a:t>
            </a:r>
            <a:r>
              <a:rPr lang="el-GR" dirty="0" smtClean="0"/>
              <a:t> ουσία μπορεί να κυκλοφορήσει στην αγορά μέχρις </a:t>
            </a:r>
            <a:r>
              <a:rPr lang="el-GR" dirty="0" err="1" smtClean="0"/>
              <a:t>οτου</a:t>
            </a:r>
            <a:r>
              <a:rPr lang="el-GR" dirty="0" smtClean="0"/>
              <a:t> αποδειχθεί ανασφαλής.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52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ΤΡΟΦΙΜΑ ΚΑΙ ΠΕΡΙΒΑΛΛΟΝ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παράδειγμα</a:t>
            </a:r>
            <a:r>
              <a:rPr lang="en-US" dirty="0" smtClean="0"/>
              <a:t>: </a:t>
            </a:r>
            <a:r>
              <a:rPr lang="el-GR" dirty="0" smtClean="0"/>
              <a:t>τα τελευταία πέντε χρόνια Η Ε.Ε. απαγόρευσε την χρήση 1200 ουσιών στον τομέα των </a:t>
            </a:r>
            <a:r>
              <a:rPr lang="el-GR" dirty="0" err="1" smtClean="0"/>
              <a:t>καλλυντικών,ενώ</a:t>
            </a:r>
            <a:r>
              <a:rPr lang="el-GR" dirty="0" smtClean="0"/>
              <a:t> το αντίστοιχο διάστημα οι ΗΠΑ απαγόρευσαν μόνο 12.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63006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ΔΙΑΤΡΑΠΕΖΙΚΟΙ ΚΑΝΟΝΙΣΜΟΙ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Leeman Brothers</a:t>
            </a:r>
            <a:endParaRPr lang="el-GR" dirty="0" smtClean="0"/>
          </a:p>
          <a:p>
            <a:r>
              <a:rPr lang="el-GR" dirty="0" smtClean="0"/>
              <a:t>Η συμφωνία αυτή είναι μεταξύ κράτους και </a:t>
            </a:r>
            <a:r>
              <a:rPr lang="el-GR" dirty="0" err="1" smtClean="0"/>
              <a:t>επενδυτή,δηλαδη</a:t>
            </a:r>
            <a:r>
              <a:rPr lang="el-GR" dirty="0" smtClean="0"/>
              <a:t> φυσικού προσώπου με ότι </a:t>
            </a:r>
            <a:r>
              <a:rPr lang="el-GR" smtClean="0"/>
              <a:t>αυτό συνεπάγεται.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281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ΠΡΟΣΩΠΙΚΑ ΔΕΔΟΜΕΝΑ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l-GR" dirty="0" err="1" smtClean="0"/>
              <a:t>Ευρωπαίκό</a:t>
            </a:r>
            <a:r>
              <a:rPr lang="el-GR" dirty="0" smtClean="0"/>
              <a:t> Κοινοβούλιο το 2012 απέρριψε με μεγάλη πλειοψηφία ,την πρόταση </a:t>
            </a:r>
            <a:r>
              <a:rPr lang="en-US" dirty="0" smtClean="0"/>
              <a:t>ACTA (Anti-Counterfeiting </a:t>
            </a:r>
            <a:r>
              <a:rPr lang="en-US" dirty="0"/>
              <a:t>T</a:t>
            </a:r>
            <a:r>
              <a:rPr lang="en-US" dirty="0" smtClean="0"/>
              <a:t>rade Agreement),</a:t>
            </a:r>
            <a:r>
              <a:rPr lang="el-GR" dirty="0" smtClean="0"/>
              <a:t>Συμφωνία για την Προστασία των Προσωπικών </a:t>
            </a:r>
            <a:r>
              <a:rPr lang="el-GR" dirty="0" err="1" smtClean="0"/>
              <a:t>Δεδομένων).Πιστεύεται</a:t>
            </a:r>
            <a:r>
              <a:rPr lang="el-GR" dirty="0" smtClean="0"/>
              <a:t> ότι με το ΤΤΙΡ θα </a:t>
            </a:r>
            <a:r>
              <a:rPr lang="el-GR" dirty="0" err="1" smtClean="0"/>
              <a:t>ελθει</a:t>
            </a:r>
            <a:r>
              <a:rPr lang="el-GR" dirty="0" smtClean="0"/>
              <a:t> από την πίσω πόρτα η πρόσβαση σε προσωπικά δεδομένα στις μεγάλες πολυεθνικές εταιρείες.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5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ΕΡΓΑΤΙΚΑ ΔΙΚΑΙΩΜΑΤΑ ΚΑΙ ΘΕΣΕΙΣ ΕΡΓΑΣΙΑΣ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Παρά το γεγονός ότι η Ε.Ε. υπόσχεται </a:t>
            </a:r>
            <a:r>
              <a:rPr lang="el-GR" dirty="0" err="1"/>
              <a:t>ο</a:t>
            </a:r>
            <a:r>
              <a:rPr lang="el-GR" dirty="0" err="1" smtClean="0"/>
              <a:t>τι</a:t>
            </a:r>
            <a:r>
              <a:rPr lang="el-GR" dirty="0" smtClean="0"/>
              <a:t> με το ΤΤΙΡ θα αυξηθούν οι θέσεις </a:t>
            </a:r>
            <a:r>
              <a:rPr lang="el-GR" dirty="0" err="1" smtClean="0"/>
              <a:t>εργασίας,η</a:t>
            </a:r>
            <a:r>
              <a:rPr lang="el-GR" dirty="0" smtClean="0"/>
              <a:t> μέχρι τώρα εμπειρία από παρόμοιες διμερείς συμφωνίες </a:t>
            </a:r>
            <a:r>
              <a:rPr lang="el-GR" dirty="0"/>
              <a:t>έ</a:t>
            </a:r>
            <a:r>
              <a:rPr lang="el-GR" dirty="0" smtClean="0"/>
              <a:t>δειξε ότι μειώνουν τις θέσεις εργασίας.</a:t>
            </a:r>
          </a:p>
          <a:p>
            <a:r>
              <a:rPr lang="en-US" dirty="0" smtClean="0"/>
              <a:t>H NAFTA(North Atlantic</a:t>
            </a:r>
            <a:r>
              <a:rPr lang="el-GR" dirty="0" smtClean="0"/>
              <a:t> </a:t>
            </a:r>
            <a:r>
              <a:rPr lang="en-US" dirty="0" smtClean="0"/>
              <a:t>Free  Trade Agreement)</a:t>
            </a:r>
            <a:r>
              <a:rPr lang="el-GR" dirty="0" smtClean="0"/>
              <a:t> ,συμφωνία μεταξύ </a:t>
            </a:r>
            <a:r>
              <a:rPr lang="el-GR" dirty="0" err="1" smtClean="0"/>
              <a:t>ΗΠΑ,Καναδά</a:t>
            </a:r>
            <a:r>
              <a:rPr lang="el-GR" dirty="0" smtClean="0"/>
              <a:t> και Μεξικού ,προκάλεσε την απώλεια 1.000.000 θέσεων εργασίας στις </a:t>
            </a:r>
            <a:r>
              <a:rPr lang="el-GR" dirty="0" err="1" smtClean="0"/>
              <a:t>ΗΠΑ,αντί</a:t>
            </a:r>
            <a:r>
              <a:rPr lang="el-GR" dirty="0" smtClean="0"/>
              <a:t> των χιλιάδων θέσεων εργασίας που υποσχόταν.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03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913</Words>
  <Application>Microsoft Office PowerPoint</Application>
  <PresentationFormat>On-screen Show (4:3)</PresentationFormat>
  <Paragraphs>79</Paragraphs>
  <Slides>21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ΔΙΑΤΛΑΝΤΙΚΗ ΣΥΜΦΩΝΙΑ ΕΜΠΟΡΙΟΥ ΚΑΙ ΕΠΕΝΔΥΣΕΩΝ(TTIP): ΑΠΕΙΛΗ ΓΙΑ ΤΗΝ ΜΕΣΟΓΕΙΑΚΗ ΔΙΑΤΡΟΦΗ ΚΑΙ ΤΙΣ ΕΞΑΓΩΓΕΣ ΕΛΑΙΟΛΑΔΟΥ</vt:lpstr>
      <vt:lpstr>ΟΡΙΣΜΟΣ</vt:lpstr>
      <vt:lpstr>Α . ΔΗΜΟΣΙΕΣ ΥΠΗΡΕΣΙΕΣ</vt:lpstr>
      <vt:lpstr>ΤΡΟΦΙΜΑ ΚΑΙ ΠΕΡΙΒΑΛΛΟΝ</vt:lpstr>
      <vt:lpstr>ΤΡΟΦΙΜΑ ΚΑΙ ΠΕΡΙΒΑΛΛΟΝ</vt:lpstr>
      <vt:lpstr>ΤΡΟΦΙΜΑ ΚΑΙ ΠΕΡΙΒΑΛΛΟΝ</vt:lpstr>
      <vt:lpstr>ΔΙΑΤΡΑΠΕΖΙΚΟΙ ΚΑΝΟΝΙΣΜΟΙ</vt:lpstr>
      <vt:lpstr>ΠΡΟΣΩΠΙΚΑ ΔΕΔΟΜΕΝΑ</vt:lpstr>
      <vt:lpstr>ΕΡΓΑΤΙΚΑ ΔΙΚΑΙΩΜΑΤΑ ΚΑΙ ΘΕΣΕΙΣ ΕΡΓΑΣΙΑΣ</vt:lpstr>
      <vt:lpstr>ΕΡΓΑΤΙΚΑ ΔΙΚΑΙΩΜΑΤΑ</vt:lpstr>
      <vt:lpstr>ΔΗΜΟΚΡΑΤΙΑ</vt:lpstr>
      <vt:lpstr>ΔΗΜΟΚΡΑΤΙΑ</vt:lpstr>
      <vt:lpstr>ΔΗΜΟΚΡΑΤΙΑ </vt:lpstr>
      <vt:lpstr>ΔΗΜΟΚΡΑΤΙΑ </vt:lpstr>
      <vt:lpstr>ΔΗΜΟΚΡΑΤΙΑ</vt:lpstr>
      <vt:lpstr>CETA,TiSA,TPA</vt:lpstr>
      <vt:lpstr>CETA,TiSA,TPA</vt:lpstr>
      <vt:lpstr>Η ΔΙΑΔΙΚΑΣΙΑ</vt:lpstr>
      <vt:lpstr>ΔΙΑΔΙΚΑΣΙΑ</vt:lpstr>
      <vt:lpstr>ΤΤΙΡ¨10 ΛΟΓΟΙ ΝΑ ΑΝΤΙΔΡΑΣΟΥΜΕ </vt:lpstr>
      <vt:lpstr>TTIP: 10 ΛΟΓΟΙ ΝΑ ΑΝΤΙΔΡΑΣΟΥΜΕ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ΔΙΑΤΛΑΝΤΙΚΗ ΣΥΜΦΩΝΙΑ ΕΜΠΟΡΙΟΥ ΚΑΙ ΕΠΕΝΔΥΣΕΩΝ(TTIP)</dc:title>
  <dc:creator>Nikos Katsaros</dc:creator>
  <cp:lastModifiedBy>Nikos Katsaros</cp:lastModifiedBy>
  <cp:revision>76</cp:revision>
  <dcterms:created xsi:type="dcterms:W3CDTF">2016-03-25T09:11:48Z</dcterms:created>
  <dcterms:modified xsi:type="dcterms:W3CDTF">2016-11-19T05:33:16Z</dcterms:modified>
</cp:coreProperties>
</file>